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75" r:id="rId3"/>
    <p:sldId id="261" r:id="rId4"/>
    <p:sldId id="260" r:id="rId5"/>
    <p:sldId id="257" r:id="rId6"/>
    <p:sldId id="262" r:id="rId7"/>
    <p:sldId id="263" r:id="rId8"/>
    <p:sldId id="259" r:id="rId9"/>
    <p:sldId id="258" r:id="rId10"/>
    <p:sldId id="267" r:id="rId11"/>
    <p:sldId id="269" r:id="rId12"/>
    <p:sldId id="270" r:id="rId13"/>
    <p:sldId id="271" r:id="rId14"/>
    <p:sldId id="272" r:id="rId15"/>
    <p:sldId id="273" r:id="rId16"/>
    <p:sldId id="274" r:id="rId17"/>
    <p:sldId id="264" r:id="rId18"/>
    <p:sldId id="265" r:id="rId19"/>
    <p:sldId id="276" r:id="rId20"/>
    <p:sldId id="277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80" d="100"/>
          <a:sy n="80" d="100"/>
        </p:scale>
        <p:origin x="354" y="-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CCC45E-BCA4-4526-A436-28A1EB473704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A4A24E-7F75-4FE6-9C1F-D18F802EC5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1754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A4A24E-7F75-4FE6-9C1F-D18F802EC52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634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A4A24E-7F75-4FE6-9C1F-D18F802EC52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2363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A4A24E-7F75-4FE6-9C1F-D18F802EC52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3601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A4A24E-7F75-4FE6-9C1F-D18F802EC52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934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288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1320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96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7660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870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7525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5795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634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5189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634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5931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1F91D-645D-4AA4-AC64-08CF0437AC27}" type="datetimeFigureOut">
              <a:rPr lang="zh-CN" altLang="en-US" smtClean="0"/>
              <a:t>2020/4/7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4275E-9413-4D86-8E0D-15565B5F46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1942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The%20Plague.MOV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Queen's%20speech%202020.mp4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English Writing II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708856" y="3949767"/>
            <a:ext cx="9144000" cy="1655762"/>
          </a:xfrm>
        </p:spPr>
        <p:txBody>
          <a:bodyPr>
            <a:norm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3600" b="1" dirty="0" smtClean="0">
                <a:latin typeface="Book Antiqua" panose="02040602050305030304" pitchFamily="18" charset="0"/>
              </a:rPr>
              <a:t>Week 7 Readings</a:t>
            </a:r>
            <a:endParaRPr lang="zh-CN" altLang="en-US" sz="36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77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Yuval Noah </a:t>
            </a:r>
            <a:r>
              <a:rPr lang="en-US" altLang="zh-CN" b="1" dirty="0" smtClean="0">
                <a:latin typeface="Book Antiqua" panose="02040602050305030304" pitchFamily="18" charset="0"/>
              </a:rPr>
              <a:t>Harari (2020)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90163"/>
            <a:ext cx="10515600" cy="43868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The World after Coronavirus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Financial Times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, 30</a:t>
            </a:r>
            <a:r>
              <a:rPr lang="en-US" altLang="zh-CN" sz="3200" b="1" baseline="30000" dirty="0" smtClean="0">
                <a:latin typeface="Book Antiqua" panose="02040602050305030304" pitchFamily="18" charset="0"/>
              </a:rPr>
              <a:t>th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March, 2020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30-minute reading and note-taking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1848" y="2688866"/>
            <a:ext cx="3587572" cy="358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824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Questions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What kind of issues or ideas do Gates and Harari converge on? 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How 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do they differ from each other?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What kind of issues or ideas, do you think, are most crucial to the current global situation? </a:t>
            </a:r>
          </a:p>
          <a:p>
            <a:pPr>
              <a:lnSpc>
                <a:spcPct val="150000"/>
              </a:lnSpc>
            </a:pPr>
            <a:endParaRPr lang="zh-CN" alt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31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i="1" dirty="0" smtClean="0">
                <a:latin typeface="Book Antiqua" panose="02040602050305030304" pitchFamily="18" charset="0"/>
              </a:rPr>
              <a:t>The Plague</a:t>
            </a:r>
            <a:endParaRPr lang="zh-CN" altLang="en-US" b="1" i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4704" y="1558344"/>
            <a:ext cx="10259096" cy="46186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Albert Camus (1913-1960)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Nobel Prize for Literature (1957)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An existential novel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  <a:hlinkClick r:id="rId2" action="ppaction://hlinkfile"/>
              </a:rPr>
              <a:t>The Plague.MOV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1515" y="1690688"/>
            <a:ext cx="2857500" cy="4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698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Quotes from </a:t>
            </a:r>
            <a:r>
              <a:rPr lang="en-US" altLang="zh-CN" b="1" i="1" dirty="0" smtClean="0">
                <a:latin typeface="Book Antiqua" panose="02040602050305030304" pitchFamily="18" charset="0"/>
              </a:rPr>
              <a:t>the Plague</a:t>
            </a:r>
            <a:endParaRPr lang="zh-CN" altLang="en-US" b="1" i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They considered themselves free and no one will ever be free as long as there is plague, pestilence and famine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All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I maintain is that on this earth there are 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pestilences</a:t>
            </a:r>
            <a:r>
              <a:rPr lang="en-US" altLang="zh-CN" sz="3200" b="1" i="1" dirty="0">
                <a:latin typeface="Book Antiqua" panose="02040602050305030304" pitchFamily="18" charset="0"/>
              </a:rPr>
              <a:t> and there are victims, and it’s up to us, so far as possible, not to join forces with the pestilences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9829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Quotes from </a:t>
            </a:r>
            <a:r>
              <a:rPr lang="en-US" altLang="zh-CN" b="1" i="1" dirty="0">
                <a:latin typeface="Book Antiqua" panose="02040602050305030304" pitchFamily="18" charset="0"/>
              </a:rPr>
              <a:t>the Plague</a:t>
            </a:r>
            <a:endParaRPr lang="zh-CN" altLang="en-US" i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32586"/>
            <a:ext cx="10515600" cy="502275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The evil that is in the world comes out of 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ignorance</a:t>
            </a:r>
            <a:r>
              <a:rPr lang="en-US" altLang="zh-CN" sz="3200" b="1" i="1" dirty="0">
                <a:latin typeface="Book Antiqua" panose="02040602050305030304" pitchFamily="18" charset="0"/>
              </a:rPr>
              <a:t>, and good intentions may do as much harm as malevolence, if they lack understanding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All a man could win in the conflict between plague and life was 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knowledge and memories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But what does it mean, the plague? 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It’s life</a:t>
            </a:r>
            <a:r>
              <a:rPr lang="en-US" altLang="zh-CN" sz="3200" b="1" i="1" dirty="0">
                <a:latin typeface="Book Antiqua" panose="02040602050305030304" pitchFamily="18" charset="0"/>
              </a:rPr>
              <a:t>, that’s all.</a:t>
            </a:r>
          </a:p>
          <a:p>
            <a:pPr>
              <a:lnSpc>
                <a:spcPct val="150000"/>
              </a:lnSpc>
            </a:pPr>
            <a:endParaRPr lang="en-US" altLang="zh-CN" sz="3200" b="1" i="1" dirty="0" smtClean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3200" b="1" i="1" dirty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3200" b="1" i="1" dirty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 sz="3200" b="1" i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5009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Quotes from </a:t>
            </a:r>
            <a:r>
              <a:rPr lang="en-US" altLang="zh-CN" b="1" i="1" dirty="0">
                <a:latin typeface="Book Antiqua" panose="02040602050305030304" pitchFamily="18" charset="0"/>
              </a:rPr>
              <a:t>the Plague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8794" y="1790163"/>
            <a:ext cx="10375006" cy="43868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The whole thing is not about heroism, it’s about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decency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. It may seem a ridiculous idea, but the only way to fight the plague is with decency… in my case, it consists in doing my job. </a:t>
            </a:r>
            <a:endParaRPr lang="zh-CN" altLang="en-US" sz="3200" b="1" i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974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Queen Elizabeth II (1926-)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46220" y="1690688"/>
            <a:ext cx="10207580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A rare televised address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  <a:hlinkClick r:id="rId2" action="ppaction://hlinkfile"/>
              </a:rPr>
              <a:t>Queen's speech 2020.mp4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9471" y="3016251"/>
            <a:ext cx="4832153" cy="345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36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9107" y="194145"/>
            <a:ext cx="10515600" cy="1325563"/>
          </a:xfrm>
        </p:spPr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The Queen’s Speech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371600"/>
            <a:ext cx="10855817" cy="5183746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Together we are tackling this disease, and I want to reassure you that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if we remain united and resolute, then we will overcome it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I hope in the years to come, everyone will be able to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take pride in how they responded to this challenge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The attributes of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self-disciple and quiet good-humored resolve, and a fellow feeli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ng still characterize this country.</a:t>
            </a:r>
          </a:p>
        </p:txBody>
      </p:sp>
    </p:spTree>
    <p:extLst>
      <p:ext uri="{BB962C8B-B14F-4D97-AF65-F5344CB8AC3E}">
        <p14:creationId xmlns:p14="http://schemas.microsoft.com/office/powerpoint/2010/main" val="128301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3198" y="258539"/>
            <a:ext cx="10515600" cy="1325563"/>
          </a:xfrm>
        </p:spPr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The Queen’s Speech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93949"/>
            <a:ext cx="10515600" cy="508715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The pride in who we are is not a part of our past, it defines our present and our future. 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Self-isolation… presents an opportunity 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to slow down, pause and reflect, in prayer or meditation</a:t>
            </a:r>
            <a:r>
              <a:rPr lang="en-US" altLang="zh-CN" sz="3200" b="1" i="1" dirty="0">
                <a:latin typeface="Book Antiqua" panose="02040602050305030304" pitchFamily="18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We will be with our friends again; we will be with our families again;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WE WILL MEET AGAIN. </a:t>
            </a:r>
            <a:endParaRPr lang="en-US" altLang="zh-CN" sz="3200" b="1" i="1" dirty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 sz="3200" b="1" i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31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Homework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8168"/>
            <a:ext cx="10515600" cy="489685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Extensive reading: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  <a:sym typeface="Wingdings" panose="05000000000000000000" pitchFamily="2" charset="2"/>
              </a:rPr>
              <a:t> 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Different opinions about the current crisis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  <a:sym typeface="Wingdings" panose="05000000000000000000" pitchFamily="2" charset="2"/>
              </a:rPr>
              <a:t> 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Historical, literary and philosophical works on the theme of epidemic in human history in general</a:t>
            </a:r>
          </a:p>
        </p:txBody>
      </p:sp>
    </p:spTree>
    <p:extLst>
      <p:ext uri="{BB962C8B-B14F-4D97-AF65-F5344CB8AC3E}">
        <p14:creationId xmlns:p14="http://schemas.microsoft.com/office/powerpoint/2010/main" val="3779734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In today’s lesson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00200"/>
            <a:ext cx="11353800" cy="45767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Reading for writing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Life on Lockdown in China 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by Peter </a:t>
            </a:r>
            <a:r>
              <a:rPr lang="en-US" altLang="zh-CN" sz="3200" b="1" dirty="0" err="1" smtClean="0">
                <a:latin typeface="Book Antiqua" panose="02040602050305030304" pitchFamily="18" charset="0"/>
              </a:rPr>
              <a:t>Hessler</a:t>
            </a:r>
            <a:endParaRPr lang="en-US" altLang="zh-CN" sz="3200" b="1" dirty="0" smtClean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Responding to Covid-19 — A Once-in-a-Century Pandemic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? </a:t>
            </a:r>
            <a:r>
              <a:rPr lang="en-US" altLang="zh-CN" sz="3200" b="1" dirty="0">
                <a:latin typeface="Book Antiqua" panose="02040602050305030304" pitchFamily="18" charset="0"/>
              </a:rPr>
              <a:t>b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y Bill Gates</a:t>
            </a:r>
            <a:endParaRPr lang="en-US" altLang="zh-CN" sz="3200" b="1" dirty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The World after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Coronavirus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by Yuval Noah Harari</a:t>
            </a:r>
            <a:endParaRPr lang="en-US" altLang="zh-CN" sz="3200" b="1" dirty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04950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Homework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</a:rPr>
              <a:t>Reflection: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  <a:sym typeface="Wingdings" panose="05000000000000000000" pitchFamily="2" charset="2"/>
              </a:rPr>
              <a:t> What kind of message or issue emerged from your previous feature article?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>
                <a:latin typeface="Book Antiqua" panose="02040602050305030304" pitchFamily="18" charset="0"/>
                <a:sym typeface="Wingdings" panose="05000000000000000000" pitchFamily="2" charset="2"/>
              </a:rPr>
              <a:t> What do other people think about the issue? What do you think about it? </a:t>
            </a:r>
            <a:endParaRPr lang="en-US" altLang="zh-CN" sz="3200" b="1" dirty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 sz="32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2313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Peter </a:t>
            </a:r>
            <a:r>
              <a:rPr lang="en-US" altLang="zh-CN" b="1" dirty="0" err="1" smtClean="0">
                <a:latin typeface="Book Antiqua" panose="02040602050305030304" pitchFamily="18" charset="0"/>
              </a:rPr>
              <a:t>Hessler</a:t>
            </a:r>
            <a:r>
              <a:rPr lang="en-US" altLang="zh-CN" b="1" dirty="0" smtClean="0">
                <a:latin typeface="Book Antiqua" panose="02040602050305030304" pitchFamily="18" charset="0"/>
              </a:rPr>
              <a:t> (1969-)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59098" y="1931831"/>
            <a:ext cx="10194701" cy="42451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Journalist and writer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Teacher </a:t>
            </a:r>
          </a:p>
          <a:p>
            <a:pPr>
              <a:lnSpc>
                <a:spcPct val="150000"/>
              </a:lnSpc>
            </a:pPr>
            <a:r>
              <a:rPr lang="zh-CN" altLang="en-US" sz="3200" b="1" dirty="0">
                <a:latin typeface="Book Antiqua" panose="02040602050305030304" pitchFamily="18" charset="0"/>
              </a:rPr>
              <a:t>何伟</a:t>
            </a:r>
            <a:endParaRPr lang="en-US" altLang="zh-CN" sz="3200" b="1" dirty="0" smtClean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 sz="3200" b="1" dirty="0">
              <a:latin typeface="Book Antiqua" panose="0204060205030503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0849" y="2192259"/>
            <a:ext cx="4286250" cy="37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5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3002" y="580495"/>
            <a:ext cx="2490544" cy="381985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5820" y="1027906"/>
            <a:ext cx="2572045" cy="391398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033" y="1380230"/>
            <a:ext cx="2573949" cy="38721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0150" y="2360080"/>
            <a:ext cx="253365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852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6454" y="653363"/>
            <a:ext cx="3885891" cy="555127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380" y="562755"/>
            <a:ext cx="5803895" cy="43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38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0471" y="339367"/>
            <a:ext cx="10515600" cy="729579"/>
          </a:xfrm>
        </p:spPr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Excerpts 1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9985" y="1223493"/>
            <a:ext cx="11152029" cy="544776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There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were no greetings, no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jokes, no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moments of commiseration. Part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of it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was the masks, which were an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obsession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. On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my floor, residents wore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them even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if they were 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merely</a:t>
            </a:r>
            <a:r>
              <a:rPr lang="en-US" altLang="zh-CN" sz="3200" b="1" i="1" dirty="0">
                <a:latin typeface="Book Antiqua" panose="02040602050305030304" pitchFamily="18" charset="0"/>
              </a:rPr>
              <a:t> dropping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off garbage</a:t>
            </a:r>
            <a:r>
              <a:rPr lang="en-US" altLang="zh-CN" sz="3200" b="1" i="1" dirty="0">
                <a:latin typeface="Book Antiqua" panose="02040602050305030304" pitchFamily="18" charset="0"/>
              </a:rPr>
              <a:t>, ten feet from their door.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Mask-wearing, after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all, was required by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the new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measures, and people were 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diligent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: I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often saw motorcycle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deliverymen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helmetless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and 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fiddling</a:t>
            </a:r>
            <a:r>
              <a:rPr lang="en-US" altLang="zh-CN" sz="3200" b="1" i="1" dirty="0">
                <a:latin typeface="Book Antiqua" panose="02040602050305030304" pitchFamily="18" charset="0"/>
              </a:rPr>
              <a:t> with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their phones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at thirty miles an hour,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their masks 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safely in place</a:t>
            </a:r>
            <a:r>
              <a:rPr lang="en-US" altLang="zh-CN" sz="3200" b="1" i="1" dirty="0">
                <a:latin typeface="Book Antiqua" panose="02040602050305030304" pitchFamily="18" charset="0"/>
              </a:rPr>
              <a:t>. </a:t>
            </a:r>
            <a:endParaRPr lang="zh-CN" altLang="en-US" sz="3200" b="1" i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43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3032" y="226511"/>
            <a:ext cx="10515600" cy="1325563"/>
          </a:xfrm>
        </p:spPr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Excerpt 2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0073" y="1648326"/>
            <a:ext cx="11121189" cy="46347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At the restaurant, the hostess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shot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 Ariel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and Natasha with an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infrared gun</a:t>
            </a:r>
            <a:r>
              <a:rPr lang="en-US" altLang="zh-CN" sz="3200" b="1" i="1" dirty="0">
                <a:latin typeface="Book Antiqua" panose="02040602050305030304" pitchFamily="18" charset="0"/>
              </a:rPr>
              <a:t>, and then Leslie and I took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our turn</a:t>
            </a:r>
            <a:r>
              <a:rPr lang="en-US" altLang="zh-CN" sz="3200" b="1" i="1" dirty="0">
                <a:latin typeface="Book Antiqua" panose="02040602050305030304" pitchFamily="18" charset="0"/>
              </a:rPr>
              <a:t>. The hostess carried a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clipboard on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which we wrote our names,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cellphone numbers</a:t>
            </a:r>
            <a:r>
              <a:rPr lang="en-US" altLang="zh-CN" sz="3200" b="1" i="1" dirty="0">
                <a:latin typeface="Book Antiqua" panose="02040602050305030304" pitchFamily="18" charset="0"/>
              </a:rPr>
              <a:t>, and temperatures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: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Ariel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, 36.5; Natasha, 36.2; Leslie, 36.2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; me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, 36.0.</a:t>
            </a:r>
            <a:r>
              <a:rPr lang="en-US" altLang="zh-CN" sz="3200" b="1" i="1" dirty="0">
                <a:latin typeface="Book Antiqua" panose="02040602050305030304" pitchFamily="18" charset="0"/>
              </a:rPr>
              <a:t> We sat down and unmasked.</a:t>
            </a:r>
            <a:endParaRPr lang="zh-CN" altLang="en-US" sz="3200" b="1" i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517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In-class reading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9774" y="1690688"/>
            <a:ext cx="2464198" cy="246419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469" y="2627605"/>
            <a:ext cx="2521403" cy="252140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1676" y="1726965"/>
            <a:ext cx="2153414" cy="252140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6874" y="2936210"/>
            <a:ext cx="3411900" cy="248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136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Bill Gates (2020)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916546" y="1690688"/>
            <a:ext cx="11275454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Responding </a:t>
            </a:r>
            <a:r>
              <a:rPr lang="en-US" altLang="zh-CN" sz="3200" b="1" dirty="0">
                <a:latin typeface="Book Antiqua" panose="02040602050305030304" pitchFamily="18" charset="0"/>
              </a:rPr>
              <a:t>to Covid-19 — A Once-in-a-Century Pandemic?</a:t>
            </a:r>
            <a:endParaRPr lang="zh-CN" altLang="en-US" sz="3200" b="1" dirty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New English Medical Journal 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(NEMJ</a:t>
            </a:r>
            <a:r>
              <a:rPr lang="zh-CN" altLang="en-US" sz="3200" b="1" dirty="0" smtClean="0">
                <a:latin typeface="Book Antiqua" panose="02040602050305030304" pitchFamily="18" charset="0"/>
              </a:rPr>
              <a:t>）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28</a:t>
            </a:r>
            <a:r>
              <a:rPr lang="en-US" altLang="zh-CN" sz="3200" b="1" baseline="30000" dirty="0" smtClean="0">
                <a:latin typeface="Book Antiqua" panose="02040602050305030304" pitchFamily="18" charset="0"/>
              </a:rPr>
              <a:t>th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Feb. 2020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20-minute reading and note-taking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8037" y="4334037"/>
            <a:ext cx="2523963" cy="252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809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704</Words>
  <Application>Microsoft Office PowerPoint</Application>
  <PresentationFormat>宽屏</PresentationFormat>
  <Paragraphs>66</Paragraphs>
  <Slides>20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等线</vt:lpstr>
      <vt:lpstr>等线 Light</vt:lpstr>
      <vt:lpstr>Arial</vt:lpstr>
      <vt:lpstr>Book Antiqua</vt:lpstr>
      <vt:lpstr>Wingdings</vt:lpstr>
      <vt:lpstr>Office 主题​​</vt:lpstr>
      <vt:lpstr>English Writing II</vt:lpstr>
      <vt:lpstr>In today’s lesson</vt:lpstr>
      <vt:lpstr>Peter Hessler (1969-)</vt:lpstr>
      <vt:lpstr>PowerPoint 演示文稿</vt:lpstr>
      <vt:lpstr>PowerPoint 演示文稿</vt:lpstr>
      <vt:lpstr>Excerpts 1</vt:lpstr>
      <vt:lpstr>Excerpt 2</vt:lpstr>
      <vt:lpstr>In-class reading </vt:lpstr>
      <vt:lpstr>Bill Gates (2020) </vt:lpstr>
      <vt:lpstr>Yuval Noah Harari (2020) </vt:lpstr>
      <vt:lpstr>Questions </vt:lpstr>
      <vt:lpstr>The Plague</vt:lpstr>
      <vt:lpstr>Quotes from the Plague</vt:lpstr>
      <vt:lpstr>Quotes from the Plague</vt:lpstr>
      <vt:lpstr>Quotes from the Plague</vt:lpstr>
      <vt:lpstr>Queen Elizabeth II (1926-)</vt:lpstr>
      <vt:lpstr>The Queen’s Speech</vt:lpstr>
      <vt:lpstr>The Queen’s Speech</vt:lpstr>
      <vt:lpstr>Homework</vt:lpstr>
      <vt:lpstr>Homework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 Ye</dc:creator>
  <cp:lastModifiedBy>ZHU Ye</cp:lastModifiedBy>
  <cp:revision>31</cp:revision>
  <dcterms:created xsi:type="dcterms:W3CDTF">2020-04-06T09:32:11Z</dcterms:created>
  <dcterms:modified xsi:type="dcterms:W3CDTF">2020-04-07T12:30:07Z</dcterms:modified>
</cp:coreProperties>
</file>

<file path=docProps/thumbnail.jpeg>
</file>